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10287000" cx="18288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Arim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6" roundtripDataSignature="AMtx7mgEQBPdQjbcxvUZkqaSfiRAELiw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31D57D-3650-4C5F-B1CA-68148808D275}">
  <a:tblStyle styleId="{AE31D57D-3650-4C5F-B1CA-68148808D27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rimo-bold.fntdata"/><Relationship Id="rId52" Type="http://schemas.openxmlformats.org/officeDocument/2006/relationships/font" Target="fonts/Arimo-regular.fntdata"/><Relationship Id="rId11" Type="http://schemas.openxmlformats.org/officeDocument/2006/relationships/slide" Target="slides/slide5.xml"/><Relationship Id="rId55" Type="http://schemas.openxmlformats.org/officeDocument/2006/relationships/font" Target="fonts/Arimo-boldItalic.fntdata"/><Relationship Id="rId10" Type="http://schemas.openxmlformats.org/officeDocument/2006/relationships/slide" Target="slides/slide4.xml"/><Relationship Id="rId54" Type="http://schemas.openxmlformats.org/officeDocument/2006/relationships/font" Target="fonts/Arim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A LOT of possible 2D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can be hard to visualize this for students</a:t>
            </a:r>
            <a:endParaRPr/>
          </a:p>
        </p:txBody>
      </p:sp>
      <p:sp>
        <p:nvSpPr>
          <p:cNvPr id="209" name="Google Shape;209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5" name="Google Shape;215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6" name="Google Shape;216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umap and tsne are non-deterministic</a:t>
            </a:r>
            <a:endParaRPr/>
          </a:p>
        </p:txBody>
      </p:sp>
      <p:sp>
        <p:nvSpPr>
          <p:cNvPr id="218" name="Google Shape;218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1" name="Google Shape;251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2" name="Google Shape;252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5" name="Google Shape;255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3" name="Google Shape;273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4" name="Google Shape;274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784 -&gt; 2, why its blurry,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this allows us to plot everything deterministically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the orange, blue, and grey(0, 1, and 7) especially </a:t>
            </a:r>
            <a:endParaRPr/>
          </a:p>
        </p:txBody>
      </p:sp>
      <p:sp>
        <p:nvSpPr>
          <p:cNvPr id="276" name="Google Shape;276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2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5" name="Google Shape;295;p2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x1 is target image &gt;&gt; what we hope to create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 is class 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x0 is random gaussian in image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&gt;&gt; flow matching via sample_location_and_conditional_flow &gt;&gt; give start and end iamge &gt;&gt; pick point somewhere in between the two &gt;&gt; we give the model this point in the image and the time &gt;&gt; run model to get velocity &gt;&gt; calculate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______________________________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epoch in range(n_epochs):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for i, data in enumerate(train_loader):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optimizer.zero_grad()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x1 = data[0].to(device)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y = data[1].to(device)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x0 = torch.randn_like(x1)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t, xt, ut = FM.sample_location_and_conditional_flow(x0, x1)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vt = model(t, xt, 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loss = torch.mean((vt - ut) **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loss.backward()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optimizer.step()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print(f"\r epoch: {epoch}, steps: {i}, loss: {loss.item():.4}", end="")</a:t>
            </a:r>
            <a:endParaRPr/>
          </a:p>
        </p:txBody>
      </p:sp>
      <p:sp>
        <p:nvSpPr>
          <p:cNvPr id="297" name="Google Shape;297;p2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8" name="Google Shape;298;p2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6" name="Google Shape;306;p2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hayley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start with a point</a:t>
            </a:r>
            <a:endParaRPr/>
          </a:p>
        </p:txBody>
      </p:sp>
      <p:sp>
        <p:nvSpPr>
          <p:cNvPr id="308" name="Google Shape;308;p2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9" name="Google Shape;309;p2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9" name="Google Shape;319;p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0" name="Google Shape;320;p2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hayley</a:t>
            </a:r>
            <a:endParaRPr/>
          </a:p>
        </p:txBody>
      </p:sp>
      <p:sp>
        <p:nvSpPr>
          <p:cNvPr id="322" name="Google Shape;322;p2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" name="Google Shape;323;p2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5" name="Google Shape;355;p2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6" name="Google Shape;356;p2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predicts orange</a:t>
            </a:r>
            <a:endParaRPr/>
          </a:p>
        </p:txBody>
      </p:sp>
      <p:sp>
        <p:nvSpPr>
          <p:cNvPr id="358" name="Google Shape;358;p2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9" name="Google Shape;359;p2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8" name="Google Shape;378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9" name="Google Shape;379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hayley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pretend is unet model</a:t>
            </a:r>
            <a:endParaRPr/>
          </a:p>
        </p:txBody>
      </p:sp>
      <p:sp>
        <p:nvSpPr>
          <p:cNvPr id="381" name="Google Shape;381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2" name="Google Shape;382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7" name="Google Shape;107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generates another block box that produces black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given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learns vector field that pushes from gaussian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creates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creates model &gt;&gt; expand on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add image that points to neural network/ml model &gt;&gt; output</a:t>
            </a:r>
            <a:endParaRPr/>
          </a:p>
        </p:txBody>
      </p:sp>
      <p:sp>
        <p:nvSpPr>
          <p:cNvPr id="109" name="Google Shape;10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9" name="Google Shape;399;p3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0" name="Google Shape;400;p3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use unet instead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we use conditional flow matching instead of flow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MNIST include</a:t>
            </a:r>
            <a:endParaRPr/>
          </a:p>
        </p:txBody>
      </p:sp>
      <p:sp>
        <p:nvSpPr>
          <p:cNvPr id="402" name="Google Shape;402;p3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3" name="Google Shape;403;p3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3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0" name="Google Shape;410;p3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add condition class label so that the model knows what portion of the image space it's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talk about conditional flow matching</a:t>
            </a:r>
            <a:endParaRPr/>
          </a:p>
        </p:txBody>
      </p:sp>
      <p:sp>
        <p:nvSpPr>
          <p:cNvPr id="412" name="Google Shape;412;p3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3" name="Google Shape;413;p3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1" name="Google Shape;441;p3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2" name="Google Shape;442;p3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field slowly move the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kind of like pushing you in a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trying to detect the wind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try to predict ocean currents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decide what wind where to go to a specifi direction</a:t>
            </a:r>
            <a:endParaRPr/>
          </a:p>
        </p:txBody>
      </p:sp>
      <p:sp>
        <p:nvSpPr>
          <p:cNvPr id="444" name="Google Shape;444;p3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5" name="Google Shape;445;p3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1" name="Google Shape;451;p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2" name="Google Shape;452;p3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Isaac</a:t>
            </a:r>
            <a:endParaRPr/>
          </a:p>
        </p:txBody>
      </p:sp>
      <p:sp>
        <p:nvSpPr>
          <p:cNvPr id="454" name="Google Shape;454;p3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5" name="Google Shape;455;p3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1" name="Google Shape;471;p3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2" name="Google Shape;472;p3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Isaac</a:t>
            </a:r>
            <a:endParaRPr/>
          </a:p>
        </p:txBody>
      </p:sp>
      <p:sp>
        <p:nvSpPr>
          <p:cNvPr id="474" name="Google Shape;474;p3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5" name="Google Shape;475;p3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1" name="Google Shape;491;p3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2" name="Google Shape;492;p3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3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hayley</a:t>
            </a:r>
            <a:endParaRPr/>
          </a:p>
        </p:txBody>
      </p:sp>
      <p:sp>
        <p:nvSpPr>
          <p:cNvPr id="494" name="Google Shape;494;p3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5" name="Google Shape;495;p3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2" name="Google Shape;512;p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3" name="Google Shape;513;p3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Isaac</a:t>
            </a:r>
            <a:endParaRPr/>
          </a:p>
        </p:txBody>
      </p:sp>
      <p:sp>
        <p:nvSpPr>
          <p:cNvPr id="515" name="Google Shape;515;p3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6" name="Google Shape;516;p3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3" name="Google Shape;523;p3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4" name="Google Shape;524;p3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that you can write diffusion in the definition of flow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mathcing encompasses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Isaac</a:t>
            </a:r>
            <a:endParaRPr/>
          </a:p>
        </p:txBody>
      </p:sp>
      <p:sp>
        <p:nvSpPr>
          <p:cNvPr id="526" name="Google Shape;526;p3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7" name="Google Shape;527;p3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4" name="Google Shape;534;p3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35" name="Google Shape;535;p3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hayley</a:t>
            </a:r>
            <a:endParaRPr/>
          </a:p>
        </p:txBody>
      </p:sp>
      <p:sp>
        <p:nvSpPr>
          <p:cNvPr id="537" name="Google Shape;537;p3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8" name="Google Shape;538;p3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5" name="Google Shape;155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" name="Google Shape;156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field slowly move the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kind of like pushing you in a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trying to detect the wind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try to predict ocean currents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decide what wind where to go to a specifi direction</a:t>
            </a:r>
            <a:endParaRPr/>
          </a:p>
        </p:txBody>
      </p:sp>
      <p:sp>
        <p:nvSpPr>
          <p:cNvPr id="158" name="Google Shape;158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7" name="Google Shape;167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kind of like pushing you in a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flow matching trying to detect the wind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try to predict ocean currents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decide what wind where to go to a specifi direction</a:t>
            </a:r>
            <a:endParaRPr/>
          </a:p>
        </p:txBody>
      </p:sp>
      <p:sp>
        <p:nvSpPr>
          <p:cNvPr id="169" name="Google Shape;169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4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reate.kahoot.it/share/flow-matching-review/64588368-fba6-4bab-8fe5-37d8038b351c" TargetMode="External"/><Relationship Id="rId4" Type="http://schemas.openxmlformats.org/officeDocument/2006/relationships/hyperlink" Target="https://create.kahoot.it/share/flow-matching-review/64588368-fba6-4bab-8fe5-37d8038b351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hyperlink" Target="https://tinyurl.com/CSC566-FM-Solution" TargetMode="External"/><Relationship Id="rId6" Type="http://schemas.openxmlformats.org/officeDocument/2006/relationships/hyperlink" Target="https://tinyurl.com/CSC566-FM-Solution" TargetMode="External"/><Relationship Id="rId7" Type="http://schemas.openxmlformats.org/officeDocument/2006/relationships/hyperlink" Target="https://tinyurl.com/CSC566-FM-Notebook" TargetMode="External"/><Relationship Id="rId8" Type="http://schemas.openxmlformats.org/officeDocument/2006/relationships/hyperlink" Target="https://tinyurl.com/CSC566-FM-Notebook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hyperlink" Target="https://www.theatlantic.com/technology/archive/2012/10/sandys-hemispheric-scale-in-gifs/264228/?utm_source=chatgpt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4920561"/>
            <a:ext cx="18288000" cy="5366439"/>
          </a:xfrm>
          <a:custGeom>
            <a:rect b="b" l="l" r="r" t="t"/>
            <a:pathLst>
              <a:path extrusionOk="0" h="5366439" w="18288000">
                <a:moveTo>
                  <a:pt x="0" y="0"/>
                </a:moveTo>
                <a:lnTo>
                  <a:pt x="18288000" y="0"/>
                </a:lnTo>
                <a:lnTo>
                  <a:pt x="18288000" y="5366439"/>
                </a:lnTo>
                <a:lnTo>
                  <a:pt x="0" y="5366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542" l="0" r="0" t="-34542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1468511" y="1065797"/>
            <a:ext cx="14625413" cy="223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Interactive Approach for Teaching Flow Matching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468511" y="3762482"/>
            <a:ext cx="11251416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Dylan, Hayley and Isaac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3771768" y="1664980"/>
            <a:ext cx="10744464" cy="6957040"/>
          </a:xfrm>
          <a:custGeom>
            <a:rect b="b" l="l" r="r" t="t"/>
            <a:pathLst>
              <a:path extrusionOk="0" h="6957040" w="10744464">
                <a:moveTo>
                  <a:pt x="0" y="0"/>
                </a:moveTo>
                <a:lnTo>
                  <a:pt x="10744464" y="0"/>
                </a:lnTo>
                <a:lnTo>
                  <a:pt x="10744464" y="6957040"/>
                </a:lnTo>
                <a:lnTo>
                  <a:pt x="0" y="6957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0"/>
          <p:cNvSpPr/>
          <p:nvPr/>
        </p:nvSpPr>
        <p:spPr>
          <a:xfrm>
            <a:off x="3924168" y="1817380"/>
            <a:ext cx="10744464" cy="6957040"/>
          </a:xfrm>
          <a:custGeom>
            <a:rect b="b" l="l" r="r" t="t"/>
            <a:pathLst>
              <a:path extrusionOk="0" h="6957040" w="10744464">
                <a:moveTo>
                  <a:pt x="0" y="0"/>
                </a:moveTo>
                <a:lnTo>
                  <a:pt x="10744464" y="0"/>
                </a:lnTo>
                <a:lnTo>
                  <a:pt x="10744464" y="6957040"/>
                </a:lnTo>
                <a:lnTo>
                  <a:pt x="0" y="6957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93" name="Google Shape;193;p10"/>
          <p:cNvCxnSpPr/>
          <p:nvPr/>
        </p:nvCxnSpPr>
        <p:spPr>
          <a:xfrm rot="10800000">
            <a:off x="8206329" y="4649810"/>
            <a:ext cx="454660" cy="635000"/>
          </a:xfrm>
          <a:prstGeom prst="straightConnector1">
            <a:avLst/>
          </a:prstGeom>
          <a:noFill/>
          <a:ln cap="flat" cmpd="sng" w="85725">
            <a:solidFill>
              <a:srgbClr val="FF914D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>
            <a:off x="4897086" y="1404160"/>
            <a:ext cx="8493828" cy="7478681"/>
          </a:xfrm>
          <a:custGeom>
            <a:rect b="b" l="l" r="r" t="t"/>
            <a:pathLst>
              <a:path extrusionOk="0" h="7478681" w="8493828">
                <a:moveTo>
                  <a:pt x="0" y="0"/>
                </a:moveTo>
                <a:lnTo>
                  <a:pt x="8493828" y="0"/>
                </a:lnTo>
                <a:lnTo>
                  <a:pt x="8493828" y="7478680"/>
                </a:lnTo>
                <a:lnTo>
                  <a:pt x="0" y="7478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30" y="4229575"/>
            <a:ext cx="17250340" cy="182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/>
        </p:nvSpPr>
        <p:spPr>
          <a:xfrm>
            <a:off x="6162596" y="4274503"/>
            <a:ext cx="596280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reality...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1229363" y="6203739"/>
            <a:ext cx="3884974" cy="3054561"/>
          </a:xfrm>
          <a:custGeom>
            <a:rect b="b" l="l" r="r" t="t"/>
            <a:pathLst>
              <a:path extrusionOk="0" h="3054561" w="3884974">
                <a:moveTo>
                  <a:pt x="0" y="0"/>
                </a:moveTo>
                <a:lnTo>
                  <a:pt x="3884973" y="0"/>
                </a:lnTo>
                <a:lnTo>
                  <a:pt x="3884973" y="3054561"/>
                </a:lnTo>
                <a:lnTo>
                  <a:pt x="0" y="305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4"/>
          <p:cNvSpPr/>
          <p:nvPr/>
        </p:nvSpPr>
        <p:spPr>
          <a:xfrm>
            <a:off x="4090148" y="2583405"/>
            <a:ext cx="3872660" cy="3054561"/>
          </a:xfrm>
          <a:custGeom>
            <a:rect b="b" l="l" r="r" t="t"/>
            <a:pathLst>
              <a:path extrusionOk="0" h="3054561" w="3872660">
                <a:moveTo>
                  <a:pt x="0" y="0"/>
                </a:moveTo>
                <a:lnTo>
                  <a:pt x="3872660" y="0"/>
                </a:lnTo>
                <a:lnTo>
                  <a:pt x="3872660" y="3054561"/>
                </a:lnTo>
                <a:lnTo>
                  <a:pt x="0" y="305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4"/>
          <p:cNvSpPr/>
          <p:nvPr/>
        </p:nvSpPr>
        <p:spPr>
          <a:xfrm>
            <a:off x="10369868" y="2583405"/>
            <a:ext cx="3836183" cy="3054561"/>
          </a:xfrm>
          <a:custGeom>
            <a:rect b="b" l="l" r="r" t="t"/>
            <a:pathLst>
              <a:path extrusionOk="0" h="3054561" w="3836183">
                <a:moveTo>
                  <a:pt x="0" y="0"/>
                </a:moveTo>
                <a:lnTo>
                  <a:pt x="3836182" y="0"/>
                </a:lnTo>
                <a:lnTo>
                  <a:pt x="3836182" y="3054561"/>
                </a:lnTo>
                <a:lnTo>
                  <a:pt x="0" y="305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4"/>
          <p:cNvSpPr/>
          <p:nvPr/>
        </p:nvSpPr>
        <p:spPr>
          <a:xfrm>
            <a:off x="13098105" y="6090872"/>
            <a:ext cx="3960532" cy="3054561"/>
          </a:xfrm>
          <a:custGeom>
            <a:rect b="b" l="l" r="r" t="t"/>
            <a:pathLst>
              <a:path extrusionOk="0" h="3054561" w="3960532">
                <a:moveTo>
                  <a:pt x="0" y="0"/>
                </a:moveTo>
                <a:lnTo>
                  <a:pt x="3960532" y="0"/>
                </a:lnTo>
                <a:lnTo>
                  <a:pt x="3960532" y="3054561"/>
                </a:lnTo>
                <a:lnTo>
                  <a:pt x="0" y="305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4"/>
          <p:cNvSpPr/>
          <p:nvPr/>
        </p:nvSpPr>
        <p:spPr>
          <a:xfrm>
            <a:off x="6914757" y="6212622"/>
            <a:ext cx="3822851" cy="3045678"/>
          </a:xfrm>
          <a:custGeom>
            <a:rect b="b" l="l" r="r" t="t"/>
            <a:pathLst>
              <a:path extrusionOk="0" h="3045678" w="3822851">
                <a:moveTo>
                  <a:pt x="0" y="0"/>
                </a:moveTo>
                <a:lnTo>
                  <a:pt x="3822851" y="0"/>
                </a:lnTo>
                <a:lnTo>
                  <a:pt x="3822851" y="3045678"/>
                </a:lnTo>
                <a:lnTo>
                  <a:pt x="0" y="3045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4"/>
          <p:cNvSpPr txBox="1"/>
          <p:nvPr/>
        </p:nvSpPr>
        <p:spPr>
          <a:xfrm>
            <a:off x="1028700" y="526048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Latent Space Representations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3058004" y="2484466"/>
            <a:ext cx="12171992" cy="7257550"/>
          </a:xfrm>
          <a:custGeom>
            <a:rect b="b" l="l" r="r" t="t"/>
            <a:pathLst>
              <a:path extrusionOk="0" h="7257550" w="12171992">
                <a:moveTo>
                  <a:pt x="0" y="0"/>
                </a:moveTo>
                <a:lnTo>
                  <a:pt x="12171992" y="0"/>
                </a:lnTo>
                <a:lnTo>
                  <a:pt x="12171992" y="7257550"/>
                </a:lnTo>
                <a:lnTo>
                  <a:pt x="0" y="7257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5"/>
          <p:cNvSpPr txBox="1"/>
          <p:nvPr/>
        </p:nvSpPr>
        <p:spPr>
          <a:xfrm>
            <a:off x="2445990" y="159703"/>
            <a:ext cx="13396020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Comparing Approaches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/>
          <p:nvPr/>
        </p:nvSpPr>
        <p:spPr>
          <a:xfrm>
            <a:off x="577232" y="2454352"/>
            <a:ext cx="7093713" cy="7239293"/>
          </a:xfrm>
          <a:custGeom>
            <a:rect b="b" l="l" r="r" t="t"/>
            <a:pathLst>
              <a:path extrusionOk="0" h="7239293" w="7093713">
                <a:moveTo>
                  <a:pt x="0" y="0"/>
                </a:moveTo>
                <a:lnTo>
                  <a:pt x="7093712" y="0"/>
                </a:lnTo>
                <a:lnTo>
                  <a:pt x="7093712" y="7239293"/>
                </a:lnTo>
                <a:lnTo>
                  <a:pt x="0" y="7239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6"/>
          <p:cNvSpPr/>
          <p:nvPr/>
        </p:nvSpPr>
        <p:spPr>
          <a:xfrm>
            <a:off x="13019897" y="6083970"/>
            <a:ext cx="4664267" cy="3609675"/>
          </a:xfrm>
          <a:custGeom>
            <a:rect b="b" l="l" r="r" t="t"/>
            <a:pathLst>
              <a:path extrusionOk="0" h="3609675" w="4664267">
                <a:moveTo>
                  <a:pt x="0" y="0"/>
                </a:moveTo>
                <a:lnTo>
                  <a:pt x="4664267" y="0"/>
                </a:lnTo>
                <a:lnTo>
                  <a:pt x="4664267" y="3609675"/>
                </a:lnTo>
                <a:lnTo>
                  <a:pt x="0" y="360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5" l="0" r="0" t="-275"/>
            </a:stretch>
          </a:blipFill>
          <a:ln>
            <a:noFill/>
          </a:ln>
        </p:spPr>
      </p:sp>
      <p:sp>
        <p:nvSpPr>
          <p:cNvPr id="239" name="Google Shape;239;p16"/>
          <p:cNvSpPr/>
          <p:nvPr/>
        </p:nvSpPr>
        <p:spPr>
          <a:xfrm>
            <a:off x="8489133" y="6083970"/>
            <a:ext cx="4530764" cy="3609675"/>
          </a:xfrm>
          <a:custGeom>
            <a:rect b="b" l="l" r="r" t="t"/>
            <a:pathLst>
              <a:path extrusionOk="0" h="3609675" w="4530764">
                <a:moveTo>
                  <a:pt x="0" y="0"/>
                </a:moveTo>
                <a:lnTo>
                  <a:pt x="4530764" y="0"/>
                </a:lnTo>
                <a:lnTo>
                  <a:pt x="4530764" y="3609675"/>
                </a:lnTo>
                <a:lnTo>
                  <a:pt x="0" y="360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6"/>
          <p:cNvSpPr/>
          <p:nvPr/>
        </p:nvSpPr>
        <p:spPr>
          <a:xfrm>
            <a:off x="13019897" y="2454352"/>
            <a:ext cx="4664267" cy="3629618"/>
          </a:xfrm>
          <a:custGeom>
            <a:rect b="b" l="l" r="r" t="t"/>
            <a:pathLst>
              <a:path extrusionOk="0" h="3629618" w="4664267">
                <a:moveTo>
                  <a:pt x="0" y="0"/>
                </a:moveTo>
                <a:lnTo>
                  <a:pt x="4664267" y="0"/>
                </a:lnTo>
                <a:lnTo>
                  <a:pt x="4664267" y="3629618"/>
                </a:lnTo>
                <a:lnTo>
                  <a:pt x="0" y="3629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6"/>
          <p:cNvSpPr/>
          <p:nvPr/>
        </p:nvSpPr>
        <p:spPr>
          <a:xfrm>
            <a:off x="8489133" y="2454352"/>
            <a:ext cx="4530764" cy="3629618"/>
          </a:xfrm>
          <a:custGeom>
            <a:rect b="b" l="l" r="r" t="t"/>
            <a:pathLst>
              <a:path extrusionOk="0" h="3629618" w="4530764">
                <a:moveTo>
                  <a:pt x="0" y="0"/>
                </a:moveTo>
                <a:lnTo>
                  <a:pt x="4530764" y="0"/>
                </a:lnTo>
                <a:lnTo>
                  <a:pt x="4530764" y="3629618"/>
                </a:lnTo>
                <a:lnTo>
                  <a:pt x="0" y="3629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6"/>
          <p:cNvSpPr txBox="1"/>
          <p:nvPr/>
        </p:nvSpPr>
        <p:spPr>
          <a:xfrm>
            <a:off x="1590005" y="324154"/>
            <a:ext cx="1510798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Combining PCA and UMAP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966" y="2500749"/>
            <a:ext cx="9010068" cy="67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 txBox="1"/>
          <p:nvPr/>
        </p:nvSpPr>
        <p:spPr>
          <a:xfrm>
            <a:off x="1590005" y="324154"/>
            <a:ext cx="1510798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Combining PCA and UMAP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/>
        </p:nvSpPr>
        <p:spPr>
          <a:xfrm>
            <a:off x="1028700" y="825574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Latent Spaces</a:t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028700" y="2660439"/>
            <a:ext cx="7172053" cy="6855843"/>
          </a:xfrm>
          <a:custGeom>
            <a:rect b="b" l="l" r="r" t="t"/>
            <a:pathLst>
              <a:path extrusionOk="0" h="6855843" w="7172053">
                <a:moveTo>
                  <a:pt x="0" y="0"/>
                </a:moveTo>
                <a:lnTo>
                  <a:pt x="7172053" y="0"/>
                </a:lnTo>
                <a:lnTo>
                  <a:pt x="7172053" y="6855843"/>
                </a:lnTo>
                <a:lnTo>
                  <a:pt x="0" y="6855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93858" t="-896"/>
            </a:stretch>
          </a:blipFill>
          <a:ln>
            <a:noFill/>
          </a:ln>
        </p:spPr>
      </p:sp>
      <p:sp>
        <p:nvSpPr>
          <p:cNvPr id="259" name="Google Shape;259;p18"/>
          <p:cNvSpPr/>
          <p:nvPr/>
        </p:nvSpPr>
        <p:spPr>
          <a:xfrm>
            <a:off x="9822687" y="2598933"/>
            <a:ext cx="7436613" cy="6917349"/>
          </a:xfrm>
          <a:custGeom>
            <a:rect b="b" l="l" r="r" t="t"/>
            <a:pathLst>
              <a:path extrusionOk="0" h="6917349" w="7436613">
                <a:moveTo>
                  <a:pt x="0" y="0"/>
                </a:moveTo>
                <a:lnTo>
                  <a:pt x="7436613" y="0"/>
                </a:lnTo>
                <a:lnTo>
                  <a:pt x="7436613" y="6917349"/>
                </a:lnTo>
                <a:lnTo>
                  <a:pt x="0" y="6917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41" l="-110992" r="-2241" t="-7108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028700"/>
            <a:ext cx="109728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4351" r="4351" t="0"/>
          <a:stretch/>
        </p:blipFill>
        <p:spPr>
          <a:xfrm>
            <a:off x="5802694" y="3551754"/>
            <a:ext cx="12485306" cy="6735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0" y="35701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3828680" y="376652"/>
            <a:ext cx="4459320" cy="2870687"/>
          </a:xfrm>
          <a:custGeom>
            <a:rect b="b" l="l" r="r" t="t"/>
            <a:pathLst>
              <a:path extrusionOk="0" h="2870687" w="4459320">
                <a:moveTo>
                  <a:pt x="0" y="0"/>
                </a:moveTo>
                <a:lnTo>
                  <a:pt x="4459320" y="0"/>
                </a:lnTo>
                <a:lnTo>
                  <a:pt x="4459320" y="2870687"/>
                </a:lnTo>
                <a:lnTo>
                  <a:pt x="0" y="2870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 txBox="1"/>
          <p:nvPr/>
        </p:nvSpPr>
        <p:spPr>
          <a:xfrm>
            <a:off x="1028700" y="942975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028700" y="2434078"/>
            <a:ext cx="16230600" cy="58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Generation and Frame Prediction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3487217" y="2884141"/>
            <a:ext cx="11313567" cy="6158005"/>
          </a:xfrm>
          <a:custGeom>
            <a:rect b="b" l="l" r="r" t="t"/>
            <a:pathLst>
              <a:path extrusionOk="0" h="6158005" w="11313567">
                <a:moveTo>
                  <a:pt x="0" y="0"/>
                </a:moveTo>
                <a:lnTo>
                  <a:pt x="11313566" y="0"/>
                </a:lnTo>
                <a:lnTo>
                  <a:pt x="11313566" y="6158005"/>
                </a:lnTo>
                <a:lnTo>
                  <a:pt x="0" y="6158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975" t="0"/>
            </a:stretch>
          </a:blipFill>
          <a:ln>
            <a:noFill/>
          </a:ln>
        </p:spPr>
      </p:sp>
      <p:sp>
        <p:nvSpPr>
          <p:cNvPr id="270" name="Google Shape;270;p20"/>
          <p:cNvSpPr txBox="1"/>
          <p:nvPr/>
        </p:nvSpPr>
        <p:spPr>
          <a:xfrm>
            <a:off x="1028700" y="835099"/>
            <a:ext cx="16230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try Autoencoders!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/>
          <p:nvPr/>
        </p:nvSpPr>
        <p:spPr>
          <a:xfrm>
            <a:off x="856121" y="3200344"/>
            <a:ext cx="6819367" cy="6231196"/>
          </a:xfrm>
          <a:custGeom>
            <a:rect b="b" l="l" r="r" t="t"/>
            <a:pathLst>
              <a:path extrusionOk="0" h="6231196" w="6819367">
                <a:moveTo>
                  <a:pt x="0" y="0"/>
                </a:moveTo>
                <a:lnTo>
                  <a:pt x="6819367" y="0"/>
                </a:lnTo>
                <a:lnTo>
                  <a:pt x="6819367" y="6231196"/>
                </a:lnTo>
                <a:lnTo>
                  <a:pt x="0" y="6231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1"/>
          <p:cNvSpPr/>
          <p:nvPr/>
        </p:nvSpPr>
        <p:spPr>
          <a:xfrm>
            <a:off x="8520376" y="4622133"/>
            <a:ext cx="9341445" cy="2370392"/>
          </a:xfrm>
          <a:custGeom>
            <a:rect b="b" l="l" r="r" t="t"/>
            <a:pathLst>
              <a:path extrusionOk="0" h="2370392" w="9341445">
                <a:moveTo>
                  <a:pt x="0" y="0"/>
                </a:moveTo>
                <a:lnTo>
                  <a:pt x="9341445" y="0"/>
                </a:lnTo>
                <a:lnTo>
                  <a:pt x="9341445" y="2370392"/>
                </a:lnTo>
                <a:lnTo>
                  <a:pt x="0" y="2370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1"/>
          <p:cNvSpPr txBox="1"/>
          <p:nvPr/>
        </p:nvSpPr>
        <p:spPr>
          <a:xfrm>
            <a:off x="1028700" y="835099"/>
            <a:ext cx="16230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 Dimensional Autoencoder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/>
        </p:nvSpPr>
        <p:spPr>
          <a:xfrm>
            <a:off x="3545125" y="4274503"/>
            <a:ext cx="1119774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Now to Apply to FM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028700"/>
            <a:ext cx="109728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01" name="Google Shape;301;p24"/>
          <p:cNvSpPr txBox="1"/>
          <p:nvPr/>
        </p:nvSpPr>
        <p:spPr>
          <a:xfrm>
            <a:off x="1028700" y="4524375"/>
            <a:ext cx="16230600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 we train the model?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5975350" y="5800321"/>
            <a:ext cx="6337300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(Flow Matching Process)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5"/>
          <p:cNvGrpSpPr/>
          <p:nvPr/>
        </p:nvGrpSpPr>
        <p:grpSpPr>
          <a:xfrm>
            <a:off x="13117830" y="2839860"/>
            <a:ext cx="1657350" cy="1696194"/>
            <a:chOff x="0" y="-19050"/>
            <a:chExt cx="812800" cy="831850"/>
          </a:xfrm>
        </p:grpSpPr>
        <p:sp>
          <p:nvSpPr>
            <p:cNvPr id="312" name="Google Shape;312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x(1)</a:t>
              </a:r>
              <a:endParaRPr/>
            </a:p>
          </p:txBody>
        </p:sp>
      </p:grpSp>
      <p:sp>
        <p:nvSpPr>
          <p:cNvPr id="314" name="Google Shape;314;p25"/>
          <p:cNvSpPr txBox="1"/>
          <p:nvPr/>
        </p:nvSpPr>
        <p:spPr>
          <a:xfrm>
            <a:off x="1028700" y="866775"/>
            <a:ext cx="3828306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time t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4973149" y="609288"/>
            <a:ext cx="2864963" cy="2948005"/>
          </a:xfrm>
          <a:custGeom>
            <a:rect b="b" l="l" r="r" t="t"/>
            <a:pathLst>
              <a:path extrusionOk="0" h="2948005" w="2864963">
                <a:moveTo>
                  <a:pt x="0" y="0"/>
                </a:moveTo>
                <a:lnTo>
                  <a:pt x="2864963" y="0"/>
                </a:lnTo>
                <a:lnTo>
                  <a:pt x="2864963" y="2948006"/>
                </a:lnTo>
                <a:lnTo>
                  <a:pt x="0" y="2948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316" name="Google Shape;316;p25"/>
          <p:cNvCxnSpPr/>
          <p:nvPr/>
        </p:nvCxnSpPr>
        <p:spPr>
          <a:xfrm flipH="1">
            <a:off x="14638063" y="3029349"/>
            <a:ext cx="335086" cy="22130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6"/>
          <p:cNvGrpSpPr/>
          <p:nvPr/>
        </p:nvGrpSpPr>
        <p:grpSpPr>
          <a:xfrm>
            <a:off x="2419350" y="6266706"/>
            <a:ext cx="1657350" cy="1696194"/>
            <a:chOff x="0" y="-19050"/>
            <a:chExt cx="812800" cy="831850"/>
          </a:xfrm>
        </p:grpSpPr>
        <p:sp>
          <p:nvSpPr>
            <p:cNvPr id="326" name="Google Shape;326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x(0)</a:t>
              </a:r>
              <a:endParaRPr/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13117830" y="2839860"/>
            <a:ext cx="1657350" cy="1696194"/>
            <a:chOff x="0" y="-19050"/>
            <a:chExt cx="812800" cy="831850"/>
          </a:xfrm>
        </p:grpSpPr>
        <p:sp>
          <p:nvSpPr>
            <p:cNvPr id="329" name="Google Shape;329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x(1)</a:t>
              </a:r>
              <a:endParaRPr/>
            </a:p>
          </p:txBody>
        </p:sp>
      </p:grpSp>
      <p:sp>
        <p:nvSpPr>
          <p:cNvPr id="331" name="Google Shape;331;p26"/>
          <p:cNvSpPr/>
          <p:nvPr/>
        </p:nvSpPr>
        <p:spPr>
          <a:xfrm>
            <a:off x="4857006" y="6100837"/>
            <a:ext cx="2864963" cy="2882486"/>
          </a:xfrm>
          <a:custGeom>
            <a:rect b="b" l="l" r="r" t="t"/>
            <a:pathLst>
              <a:path extrusionOk="0" h="2882486" w="2864963">
                <a:moveTo>
                  <a:pt x="0" y="0"/>
                </a:moveTo>
                <a:lnTo>
                  <a:pt x="2864963" y="0"/>
                </a:lnTo>
                <a:lnTo>
                  <a:pt x="2864963" y="2882485"/>
                </a:lnTo>
                <a:lnTo>
                  <a:pt x="0" y="288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2" name="Google Shape;332;p26"/>
          <p:cNvSpPr/>
          <p:nvPr/>
        </p:nvSpPr>
        <p:spPr>
          <a:xfrm>
            <a:off x="14973149" y="609288"/>
            <a:ext cx="2864963" cy="2948005"/>
          </a:xfrm>
          <a:custGeom>
            <a:rect b="b" l="l" r="r" t="t"/>
            <a:pathLst>
              <a:path extrusionOk="0" h="2948005" w="2864963">
                <a:moveTo>
                  <a:pt x="0" y="0"/>
                </a:moveTo>
                <a:lnTo>
                  <a:pt x="2864963" y="0"/>
                </a:lnTo>
                <a:lnTo>
                  <a:pt x="2864963" y="2948006"/>
                </a:lnTo>
                <a:lnTo>
                  <a:pt x="0" y="2948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3" name="Google Shape;333;p26"/>
          <p:cNvSpPr txBox="1"/>
          <p:nvPr/>
        </p:nvSpPr>
        <p:spPr>
          <a:xfrm>
            <a:off x="1028700" y="866775"/>
            <a:ext cx="3828306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time t</a:t>
            </a:r>
            <a:endParaRPr/>
          </a:p>
        </p:txBody>
      </p:sp>
      <p:cxnSp>
        <p:nvCxnSpPr>
          <p:cNvPr id="334" name="Google Shape;334;p26"/>
          <p:cNvCxnSpPr/>
          <p:nvPr/>
        </p:nvCxnSpPr>
        <p:spPr>
          <a:xfrm rot="10800000">
            <a:off x="4069443" y="7244376"/>
            <a:ext cx="787563" cy="10561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26"/>
          <p:cNvCxnSpPr/>
          <p:nvPr/>
        </p:nvCxnSpPr>
        <p:spPr>
          <a:xfrm flipH="1">
            <a:off x="14638063" y="3029349"/>
            <a:ext cx="335086" cy="22130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7"/>
          <p:cNvGrpSpPr/>
          <p:nvPr/>
        </p:nvGrpSpPr>
        <p:grpSpPr>
          <a:xfrm>
            <a:off x="2419350" y="6266706"/>
            <a:ext cx="1657350" cy="1696194"/>
            <a:chOff x="0" y="-19050"/>
            <a:chExt cx="812800" cy="831850"/>
          </a:xfrm>
        </p:grpSpPr>
        <p:sp>
          <p:nvSpPr>
            <p:cNvPr id="341" name="Google Shape;341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x(0)</a:t>
              </a:r>
              <a:endParaRPr/>
            </a:p>
          </p:txBody>
        </p:sp>
      </p:grpSp>
      <p:grpSp>
        <p:nvGrpSpPr>
          <p:cNvPr id="343" name="Google Shape;343;p27"/>
          <p:cNvGrpSpPr/>
          <p:nvPr/>
        </p:nvGrpSpPr>
        <p:grpSpPr>
          <a:xfrm>
            <a:off x="13117830" y="2839860"/>
            <a:ext cx="1657350" cy="1696194"/>
            <a:chOff x="0" y="-19050"/>
            <a:chExt cx="812800" cy="831850"/>
          </a:xfrm>
        </p:grpSpPr>
        <p:sp>
          <p:nvSpPr>
            <p:cNvPr id="344" name="Google Shape;34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x(1)</a:t>
              </a:r>
              <a:endParaRPr/>
            </a:p>
          </p:txBody>
        </p:sp>
      </p:grpSp>
      <p:grpSp>
        <p:nvGrpSpPr>
          <p:cNvPr id="346" name="Google Shape;346;p27"/>
          <p:cNvGrpSpPr/>
          <p:nvPr/>
        </p:nvGrpSpPr>
        <p:grpSpPr>
          <a:xfrm>
            <a:off x="9144000" y="4022307"/>
            <a:ext cx="1657350" cy="1696194"/>
            <a:chOff x="0" y="-19050"/>
            <a:chExt cx="812800" cy="831850"/>
          </a:xfrm>
        </p:grpSpPr>
        <p:sp>
          <p:nvSpPr>
            <p:cNvPr id="347" name="Google Shape;34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x(t)</a:t>
              </a:r>
              <a:endParaRPr/>
            </a:p>
          </p:txBody>
        </p:sp>
      </p:grpSp>
      <p:sp>
        <p:nvSpPr>
          <p:cNvPr id="349" name="Google Shape;349;p27"/>
          <p:cNvSpPr txBox="1"/>
          <p:nvPr/>
        </p:nvSpPr>
        <p:spPr>
          <a:xfrm>
            <a:off x="1028700" y="866775"/>
            <a:ext cx="3828306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time t</a:t>
            </a:r>
            <a:endParaRPr/>
          </a:p>
        </p:txBody>
      </p:sp>
      <p:sp>
        <p:nvSpPr>
          <p:cNvPr id="350" name="Google Shape;350;p27"/>
          <p:cNvSpPr txBox="1"/>
          <p:nvPr/>
        </p:nvSpPr>
        <p:spPr>
          <a:xfrm>
            <a:off x="9144000" y="5777642"/>
            <a:ext cx="1349276" cy="62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(t=0.6)</a:t>
            </a: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11729868" y="6305550"/>
            <a:ext cx="3045312" cy="3078413"/>
          </a:xfrm>
          <a:custGeom>
            <a:rect b="b" l="l" r="r" t="t"/>
            <a:pathLst>
              <a:path extrusionOk="0" h="3078413" w="3045312">
                <a:moveTo>
                  <a:pt x="0" y="0"/>
                </a:moveTo>
                <a:lnTo>
                  <a:pt x="3045312" y="0"/>
                </a:lnTo>
                <a:lnTo>
                  <a:pt x="3045312" y="3078413"/>
                </a:lnTo>
                <a:lnTo>
                  <a:pt x="0" y="3078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352" name="Google Shape;352;p27"/>
          <p:cNvCxnSpPr/>
          <p:nvPr/>
        </p:nvCxnSpPr>
        <p:spPr>
          <a:xfrm>
            <a:off x="10646176" y="5372736"/>
            <a:ext cx="1083692" cy="102784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8"/>
          <p:cNvGrpSpPr/>
          <p:nvPr/>
        </p:nvGrpSpPr>
        <p:grpSpPr>
          <a:xfrm>
            <a:off x="2419350" y="6266706"/>
            <a:ext cx="1657350" cy="1696194"/>
            <a:chOff x="0" y="-19050"/>
            <a:chExt cx="812800" cy="831850"/>
          </a:xfrm>
        </p:grpSpPr>
        <p:sp>
          <p:nvSpPr>
            <p:cNvPr id="362" name="Google Shape;362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x(0)</a:t>
              </a:r>
              <a:endParaRPr/>
            </a:p>
          </p:txBody>
        </p:sp>
      </p:grpSp>
      <p:grpSp>
        <p:nvGrpSpPr>
          <p:cNvPr id="364" name="Google Shape;364;p28"/>
          <p:cNvGrpSpPr/>
          <p:nvPr/>
        </p:nvGrpSpPr>
        <p:grpSpPr>
          <a:xfrm>
            <a:off x="13117830" y="2839860"/>
            <a:ext cx="1657350" cy="1696194"/>
            <a:chOff x="0" y="-19050"/>
            <a:chExt cx="812800" cy="831850"/>
          </a:xfrm>
        </p:grpSpPr>
        <p:sp>
          <p:nvSpPr>
            <p:cNvPr id="365" name="Google Shape;36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x(1)</a:t>
              </a:r>
              <a:endParaRPr/>
            </a:p>
          </p:txBody>
        </p:sp>
      </p:grpSp>
      <p:grpSp>
        <p:nvGrpSpPr>
          <p:cNvPr id="367" name="Google Shape;367;p28"/>
          <p:cNvGrpSpPr/>
          <p:nvPr/>
        </p:nvGrpSpPr>
        <p:grpSpPr>
          <a:xfrm>
            <a:off x="9144000" y="4022307"/>
            <a:ext cx="1657350" cy="1696194"/>
            <a:chOff x="0" y="-19050"/>
            <a:chExt cx="812800" cy="831850"/>
          </a:xfrm>
        </p:grpSpPr>
        <p:sp>
          <p:nvSpPr>
            <p:cNvPr id="368" name="Google Shape;368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x(t)</a:t>
              </a:r>
              <a:endParaRPr/>
            </a:p>
          </p:txBody>
        </p:sp>
      </p:grpSp>
      <p:sp>
        <p:nvSpPr>
          <p:cNvPr id="370" name="Google Shape;370;p28"/>
          <p:cNvSpPr txBox="1"/>
          <p:nvPr/>
        </p:nvSpPr>
        <p:spPr>
          <a:xfrm>
            <a:off x="1028700" y="866775"/>
            <a:ext cx="3828306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time t</a:t>
            </a:r>
            <a:endParaRPr/>
          </a:p>
        </p:txBody>
      </p:sp>
      <p:sp>
        <p:nvSpPr>
          <p:cNvPr id="371" name="Google Shape;371;p28"/>
          <p:cNvSpPr txBox="1"/>
          <p:nvPr/>
        </p:nvSpPr>
        <p:spPr>
          <a:xfrm>
            <a:off x="9452074" y="5802341"/>
            <a:ext cx="1349276" cy="62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(t=0.6)</a:t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12037275" y="2956940"/>
            <a:ext cx="89582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u(t)</a:t>
            </a:r>
            <a:endParaRPr/>
          </a:p>
        </p:txBody>
      </p:sp>
      <p:sp>
        <p:nvSpPr>
          <p:cNvPr id="373" name="Google Shape;373;p28"/>
          <p:cNvSpPr txBox="1"/>
          <p:nvPr/>
        </p:nvSpPr>
        <p:spPr>
          <a:xfrm>
            <a:off x="12504317" y="5097491"/>
            <a:ext cx="85756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v(t)</a:t>
            </a:r>
            <a:endParaRPr/>
          </a:p>
        </p:txBody>
      </p:sp>
      <p:cxnSp>
        <p:nvCxnSpPr>
          <p:cNvPr id="374" name="Google Shape;374;p28"/>
          <p:cNvCxnSpPr/>
          <p:nvPr/>
        </p:nvCxnSpPr>
        <p:spPr>
          <a:xfrm>
            <a:off x="10771350" y="5111567"/>
            <a:ext cx="1964743" cy="1313709"/>
          </a:xfrm>
          <a:prstGeom prst="straightConnector1">
            <a:avLst/>
          </a:prstGeom>
          <a:noFill/>
          <a:ln cap="flat" cmpd="sng" w="114300">
            <a:solidFill>
              <a:srgbClr val="FF914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28"/>
          <p:cNvCxnSpPr/>
          <p:nvPr/>
        </p:nvCxnSpPr>
        <p:spPr>
          <a:xfrm flipH="1" rot="10800000">
            <a:off x="10755454" y="3967406"/>
            <a:ext cx="2403993" cy="649777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 flipH="1">
            <a:off x="1886551" y="2471100"/>
            <a:ext cx="11742902" cy="5871451"/>
          </a:xfrm>
          <a:custGeom>
            <a:rect b="b" l="l" r="r" t="t"/>
            <a:pathLst>
              <a:path extrusionOk="0" h="5871451" w="11742902">
                <a:moveTo>
                  <a:pt x="11742902" y="0"/>
                </a:moveTo>
                <a:lnTo>
                  <a:pt x="0" y="0"/>
                </a:lnTo>
                <a:lnTo>
                  <a:pt x="0" y="5871451"/>
                </a:lnTo>
                <a:lnTo>
                  <a:pt x="11742902" y="5871451"/>
                </a:lnTo>
                <a:lnTo>
                  <a:pt x="1174290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85" name="Google Shape;385;p29"/>
          <p:cNvCxnSpPr/>
          <p:nvPr/>
        </p:nvCxnSpPr>
        <p:spPr>
          <a:xfrm>
            <a:off x="13066577" y="4147691"/>
            <a:ext cx="2473675" cy="1259135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6" name="Google Shape;386;p29"/>
          <p:cNvGrpSpPr/>
          <p:nvPr/>
        </p:nvGrpSpPr>
        <p:grpSpPr>
          <a:xfrm>
            <a:off x="15540252" y="5109553"/>
            <a:ext cx="594545" cy="594545"/>
            <a:chOff x="0" y="0"/>
            <a:chExt cx="812800" cy="812800"/>
          </a:xfrm>
        </p:grpSpPr>
        <p:sp>
          <p:nvSpPr>
            <p:cNvPr id="387" name="Google Shape;38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FF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1976209" y="8304451"/>
            <a:ext cx="5795029" cy="24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3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Victor Zhou – Neural Networks from Scratch – victorzhou.com</a:t>
            </a:r>
            <a:endParaRPr/>
          </a:p>
        </p:txBody>
      </p:sp>
      <p:sp>
        <p:nvSpPr>
          <p:cNvPr id="390" name="Google Shape;390;p29"/>
          <p:cNvSpPr txBox="1"/>
          <p:nvPr/>
        </p:nvSpPr>
        <p:spPr>
          <a:xfrm>
            <a:off x="1011432" y="4017036"/>
            <a:ext cx="1534653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x(t)</a:t>
            </a:r>
            <a:endParaRPr/>
          </a:p>
        </p:txBody>
      </p:sp>
      <p:sp>
        <p:nvSpPr>
          <p:cNvPr id="391" name="Google Shape;391;p29"/>
          <p:cNvSpPr txBox="1"/>
          <p:nvPr/>
        </p:nvSpPr>
        <p:spPr>
          <a:xfrm>
            <a:off x="1529838" y="5805265"/>
            <a:ext cx="24892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/>
          </a:p>
        </p:txBody>
      </p:sp>
      <p:cxnSp>
        <p:nvCxnSpPr>
          <p:cNvPr id="392" name="Google Shape;392;p29"/>
          <p:cNvCxnSpPr/>
          <p:nvPr/>
        </p:nvCxnSpPr>
        <p:spPr>
          <a:xfrm>
            <a:off x="13066577" y="4978667"/>
            <a:ext cx="2473675" cy="42815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29"/>
          <p:cNvCxnSpPr/>
          <p:nvPr/>
        </p:nvCxnSpPr>
        <p:spPr>
          <a:xfrm flipH="1" rot="10800000">
            <a:off x="13066577" y="5406826"/>
            <a:ext cx="2473675" cy="408617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29"/>
          <p:cNvCxnSpPr/>
          <p:nvPr/>
        </p:nvCxnSpPr>
        <p:spPr>
          <a:xfrm flipH="1" rot="10800000">
            <a:off x="13066577" y="5406826"/>
            <a:ext cx="2473675" cy="122442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29"/>
          <p:cNvSpPr txBox="1"/>
          <p:nvPr/>
        </p:nvSpPr>
        <p:spPr>
          <a:xfrm>
            <a:off x="16406510" y="4702836"/>
            <a:ext cx="1411873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v(t)</a:t>
            </a:r>
            <a:endParaRPr/>
          </a:p>
        </p:txBody>
      </p:sp>
      <p:sp>
        <p:nvSpPr>
          <p:cNvPr id="396" name="Google Shape;396;p29"/>
          <p:cNvSpPr txBox="1"/>
          <p:nvPr/>
        </p:nvSpPr>
        <p:spPr>
          <a:xfrm>
            <a:off x="1011432" y="590550"/>
            <a:ext cx="546655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493551">
            <a:off x="-3396461" y="3871200"/>
            <a:ext cx="15325477" cy="8242765"/>
          </a:xfrm>
          <a:custGeom>
            <a:rect b="b" l="l" r="r" t="t"/>
            <a:pathLst>
              <a:path extrusionOk="0"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 rot="1366517">
            <a:off x="9605542" y="-2053189"/>
            <a:ext cx="12307770" cy="7200900"/>
          </a:xfrm>
          <a:custGeom>
            <a:rect b="b" l="l" r="r" t="t"/>
            <a:pathLst>
              <a:path extrusionOk="0"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6189113" y="4386372"/>
            <a:ext cx="3112570" cy="2077641"/>
          </a:xfrm>
          <a:custGeom>
            <a:rect b="b" l="l" r="r" t="t"/>
            <a:pathLst>
              <a:path extrusionOk="0" h="2077641" w="3112570">
                <a:moveTo>
                  <a:pt x="0" y="0"/>
                </a:moveTo>
                <a:lnTo>
                  <a:pt x="3112570" y="0"/>
                </a:lnTo>
                <a:lnTo>
                  <a:pt x="3112570" y="2077641"/>
                </a:lnTo>
                <a:lnTo>
                  <a:pt x="0" y="2077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/>
          <p:nvPr/>
        </p:nvSpPr>
        <p:spPr>
          <a:xfrm>
            <a:off x="14169383" y="630881"/>
            <a:ext cx="2521073" cy="2582447"/>
          </a:xfrm>
          <a:custGeom>
            <a:rect b="b" l="l" r="r" t="t"/>
            <a:pathLst>
              <a:path extrusionOk="0" h="2582447" w="2521073">
                <a:moveTo>
                  <a:pt x="0" y="0"/>
                </a:moveTo>
                <a:lnTo>
                  <a:pt x="2521073" y="0"/>
                </a:lnTo>
                <a:lnTo>
                  <a:pt x="2521073" y="2582447"/>
                </a:lnTo>
                <a:lnTo>
                  <a:pt x="0" y="2582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13414638" y="4203768"/>
            <a:ext cx="3939428" cy="2039204"/>
          </a:xfrm>
          <a:custGeom>
            <a:rect b="b" l="l" r="r" t="t"/>
            <a:pathLst>
              <a:path extrusionOk="0" h="2039204" w="3939428">
                <a:moveTo>
                  <a:pt x="0" y="0"/>
                </a:moveTo>
                <a:lnTo>
                  <a:pt x="3939428" y="0"/>
                </a:lnTo>
                <a:lnTo>
                  <a:pt x="3939428" y="2039203"/>
                </a:lnTo>
                <a:lnTo>
                  <a:pt x="0" y="2039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525" r="0" t="0"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>
            <a:off x="12951901" y="7458814"/>
            <a:ext cx="4864902" cy="2396453"/>
          </a:xfrm>
          <a:custGeom>
            <a:rect b="b" l="l" r="r" t="t"/>
            <a:pathLst>
              <a:path extrusionOk="0" h="2396453" w="4864902">
                <a:moveTo>
                  <a:pt x="0" y="0"/>
                </a:moveTo>
                <a:lnTo>
                  <a:pt x="4864902" y="0"/>
                </a:lnTo>
                <a:lnTo>
                  <a:pt x="4864902" y="2396453"/>
                </a:lnTo>
                <a:lnTo>
                  <a:pt x="0" y="2396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8" name="Google Shape;118;p3"/>
          <p:cNvGrpSpPr/>
          <p:nvPr/>
        </p:nvGrpSpPr>
        <p:grpSpPr>
          <a:xfrm>
            <a:off x="9970432" y="5349827"/>
            <a:ext cx="455531" cy="455531"/>
            <a:chOff x="0" y="0"/>
            <a:chExt cx="812800" cy="812800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20" name="Google Shape;120;p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3"/>
          <p:cNvGrpSpPr/>
          <p:nvPr/>
        </p:nvGrpSpPr>
        <p:grpSpPr>
          <a:xfrm rot="5400000">
            <a:off x="15122520" y="6724409"/>
            <a:ext cx="455531" cy="455531"/>
            <a:chOff x="0" y="0"/>
            <a:chExt cx="812800" cy="812800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23" name="Google Shape;123;p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 rot="5400000">
            <a:off x="15156586" y="3472012"/>
            <a:ext cx="455531" cy="455531"/>
            <a:chOff x="0" y="0"/>
            <a:chExt cx="812800" cy="812800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26" name="Google Shape;126;p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3"/>
          <p:cNvSpPr/>
          <p:nvPr/>
        </p:nvSpPr>
        <p:spPr>
          <a:xfrm>
            <a:off x="1915038" y="4027806"/>
            <a:ext cx="2096080" cy="2794774"/>
          </a:xfrm>
          <a:custGeom>
            <a:rect b="b" l="l" r="r" t="t"/>
            <a:pathLst>
              <a:path extrusionOk="0" h="2794774" w="2096080">
                <a:moveTo>
                  <a:pt x="0" y="0"/>
                </a:moveTo>
                <a:lnTo>
                  <a:pt x="2096081" y="0"/>
                </a:lnTo>
                <a:lnTo>
                  <a:pt x="2096081" y="2794773"/>
                </a:lnTo>
                <a:lnTo>
                  <a:pt x="0" y="2794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8" name="Google Shape;128;p3"/>
          <p:cNvGrpSpPr/>
          <p:nvPr/>
        </p:nvGrpSpPr>
        <p:grpSpPr>
          <a:xfrm>
            <a:off x="4616769" y="5208294"/>
            <a:ext cx="455531" cy="455531"/>
            <a:chOff x="0" y="0"/>
            <a:chExt cx="812800" cy="812800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3"/>
          <p:cNvSpPr/>
          <p:nvPr/>
        </p:nvSpPr>
        <p:spPr>
          <a:xfrm>
            <a:off x="2067438" y="4180206"/>
            <a:ext cx="2096080" cy="2794774"/>
          </a:xfrm>
          <a:custGeom>
            <a:rect b="b" l="l" r="r" t="t"/>
            <a:pathLst>
              <a:path extrusionOk="0" h="2794774" w="2096080">
                <a:moveTo>
                  <a:pt x="0" y="0"/>
                </a:moveTo>
                <a:lnTo>
                  <a:pt x="2096081" y="0"/>
                </a:lnTo>
                <a:lnTo>
                  <a:pt x="2096081" y="2794773"/>
                </a:lnTo>
                <a:lnTo>
                  <a:pt x="0" y="2794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2301613" y="4395417"/>
            <a:ext cx="2096080" cy="2794774"/>
          </a:xfrm>
          <a:custGeom>
            <a:rect b="b" l="l" r="r" t="t"/>
            <a:pathLst>
              <a:path extrusionOk="0" h="2794774" w="2096080">
                <a:moveTo>
                  <a:pt x="0" y="0"/>
                </a:moveTo>
                <a:lnTo>
                  <a:pt x="2096081" y="0"/>
                </a:lnTo>
                <a:lnTo>
                  <a:pt x="2096081" y="2794774"/>
                </a:lnTo>
                <a:lnTo>
                  <a:pt x="0" y="2794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 txBox="1"/>
          <p:nvPr/>
        </p:nvSpPr>
        <p:spPr>
          <a:xfrm>
            <a:off x="-3524239" y="1221605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Main Problem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10635778" y="1597207"/>
            <a:ext cx="4450069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5520364" y="6506032"/>
            <a:ext cx="4450069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5520364" y="7148652"/>
            <a:ext cx="4450069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black box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(at least for now)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9612473" y="8340493"/>
            <a:ext cx="4450069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9612473" y="4906822"/>
            <a:ext cx="4450069" cy="111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Trained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3414638" y="6280435"/>
            <a:ext cx="4030563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Victor Zhou – Neural Networks from Scratch – victorzhou.com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839399" y="7297823"/>
            <a:ext cx="4450069" cy="111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/>
        </p:nvSpPr>
        <p:spPr>
          <a:xfrm>
            <a:off x="1028700" y="857250"/>
            <a:ext cx="14294551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Simplifications we Made</a:t>
            </a:r>
            <a:endParaRPr/>
          </a:p>
        </p:txBody>
      </p:sp>
      <p:sp>
        <p:nvSpPr>
          <p:cNvPr id="406" name="Google Shape;406;p30"/>
          <p:cNvSpPr txBox="1"/>
          <p:nvPr/>
        </p:nvSpPr>
        <p:spPr>
          <a:xfrm>
            <a:off x="1684678" y="3016470"/>
            <a:ext cx="1359555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process is called Exact Optimal Transport FM, there are others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5775" lvl="1" marL="9715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Char char="•"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order to generate all MNIST numbers, we add a class conditioning input as well.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/>
        </p:nvSpPr>
        <p:spPr>
          <a:xfrm>
            <a:off x="5811255" y="4890770"/>
            <a:ext cx="6665491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conditional flow mtatching vs non conditional</a:t>
            </a:r>
            <a:endParaRPr/>
          </a:p>
        </p:txBody>
      </p:sp>
      <p:sp>
        <p:nvSpPr>
          <p:cNvPr id="416" name="Google Shape;416;p31"/>
          <p:cNvSpPr/>
          <p:nvPr/>
        </p:nvSpPr>
        <p:spPr>
          <a:xfrm flipH="1">
            <a:off x="1886551" y="2471100"/>
            <a:ext cx="11742902" cy="5871451"/>
          </a:xfrm>
          <a:custGeom>
            <a:rect b="b" l="l" r="r" t="t"/>
            <a:pathLst>
              <a:path extrusionOk="0" h="5871451" w="11742902">
                <a:moveTo>
                  <a:pt x="11742902" y="0"/>
                </a:moveTo>
                <a:lnTo>
                  <a:pt x="0" y="0"/>
                </a:lnTo>
                <a:lnTo>
                  <a:pt x="0" y="5871451"/>
                </a:lnTo>
                <a:lnTo>
                  <a:pt x="11742902" y="5871451"/>
                </a:lnTo>
                <a:lnTo>
                  <a:pt x="1174290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17" name="Google Shape;417;p31"/>
          <p:cNvCxnSpPr/>
          <p:nvPr/>
        </p:nvCxnSpPr>
        <p:spPr>
          <a:xfrm>
            <a:off x="13066577" y="4147691"/>
            <a:ext cx="2473675" cy="1259135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8" name="Google Shape;418;p31"/>
          <p:cNvGrpSpPr/>
          <p:nvPr/>
        </p:nvGrpSpPr>
        <p:grpSpPr>
          <a:xfrm>
            <a:off x="15540252" y="5109553"/>
            <a:ext cx="594545" cy="594545"/>
            <a:chOff x="0" y="0"/>
            <a:chExt cx="812800" cy="812800"/>
          </a:xfrm>
        </p:grpSpPr>
        <p:sp>
          <p:nvSpPr>
            <p:cNvPr id="419" name="Google Shape;41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FF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31"/>
          <p:cNvSpPr txBox="1"/>
          <p:nvPr/>
        </p:nvSpPr>
        <p:spPr>
          <a:xfrm>
            <a:off x="1976209" y="8304451"/>
            <a:ext cx="5795029" cy="24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3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Victor Zhou – Neural Networks from Scratch – victorzhou.com</a:t>
            </a:r>
            <a:endParaRPr/>
          </a:p>
        </p:txBody>
      </p:sp>
      <p:sp>
        <p:nvSpPr>
          <p:cNvPr id="422" name="Google Shape;422;p31"/>
          <p:cNvSpPr txBox="1"/>
          <p:nvPr/>
        </p:nvSpPr>
        <p:spPr>
          <a:xfrm>
            <a:off x="913060" y="4388117"/>
            <a:ext cx="1534653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x(t)</a:t>
            </a:r>
            <a:endParaRPr/>
          </a:p>
        </p:txBody>
      </p:sp>
      <p:sp>
        <p:nvSpPr>
          <p:cNvPr id="423" name="Google Shape;423;p31"/>
          <p:cNvSpPr txBox="1"/>
          <p:nvPr/>
        </p:nvSpPr>
        <p:spPr>
          <a:xfrm>
            <a:off x="1529838" y="5805265"/>
            <a:ext cx="248920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/>
          </a:p>
        </p:txBody>
      </p:sp>
      <p:cxnSp>
        <p:nvCxnSpPr>
          <p:cNvPr id="424" name="Google Shape;424;p31"/>
          <p:cNvCxnSpPr/>
          <p:nvPr/>
        </p:nvCxnSpPr>
        <p:spPr>
          <a:xfrm>
            <a:off x="13066577" y="4978667"/>
            <a:ext cx="2473675" cy="42815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31"/>
          <p:cNvCxnSpPr/>
          <p:nvPr/>
        </p:nvCxnSpPr>
        <p:spPr>
          <a:xfrm flipH="1" rot="10800000">
            <a:off x="13066577" y="5406826"/>
            <a:ext cx="2473675" cy="408617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1"/>
          <p:cNvCxnSpPr/>
          <p:nvPr/>
        </p:nvCxnSpPr>
        <p:spPr>
          <a:xfrm flipH="1" rot="10800000">
            <a:off x="13066577" y="5406826"/>
            <a:ext cx="2473675" cy="122442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31"/>
          <p:cNvSpPr txBox="1"/>
          <p:nvPr/>
        </p:nvSpPr>
        <p:spPr>
          <a:xfrm>
            <a:off x="16406510" y="4702836"/>
            <a:ext cx="1411873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v(t)</a:t>
            </a:r>
            <a:endParaRPr/>
          </a:p>
        </p:txBody>
      </p:sp>
      <p:grpSp>
        <p:nvGrpSpPr>
          <p:cNvPr id="428" name="Google Shape;428;p31"/>
          <p:cNvGrpSpPr/>
          <p:nvPr/>
        </p:nvGrpSpPr>
        <p:grpSpPr>
          <a:xfrm>
            <a:off x="2447713" y="3651262"/>
            <a:ext cx="594545" cy="594545"/>
            <a:chOff x="0" y="0"/>
            <a:chExt cx="812800" cy="812800"/>
          </a:xfrm>
        </p:grpSpPr>
        <p:sp>
          <p:nvSpPr>
            <p:cNvPr id="429" name="Google Shape;42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FF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31"/>
          <p:cNvSpPr txBox="1"/>
          <p:nvPr/>
        </p:nvSpPr>
        <p:spPr>
          <a:xfrm>
            <a:off x="1180615" y="2900784"/>
            <a:ext cx="1411873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>
            <a:off x="3042258" y="3948534"/>
            <a:ext cx="2768997" cy="354637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31"/>
          <p:cNvCxnSpPr/>
          <p:nvPr/>
        </p:nvCxnSpPr>
        <p:spPr>
          <a:xfrm>
            <a:off x="2998234" y="4090947"/>
            <a:ext cx="2813020" cy="2540298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31"/>
          <p:cNvCxnSpPr/>
          <p:nvPr/>
        </p:nvCxnSpPr>
        <p:spPr>
          <a:xfrm>
            <a:off x="3042258" y="3948534"/>
            <a:ext cx="2768997" cy="1866908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31"/>
          <p:cNvCxnSpPr/>
          <p:nvPr/>
        </p:nvCxnSpPr>
        <p:spPr>
          <a:xfrm>
            <a:off x="3042258" y="3948534"/>
            <a:ext cx="2731105" cy="1030132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31"/>
          <p:cNvCxnSpPr/>
          <p:nvPr/>
        </p:nvCxnSpPr>
        <p:spPr>
          <a:xfrm>
            <a:off x="3042258" y="3948534"/>
            <a:ext cx="2768997" cy="199156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31"/>
          <p:cNvCxnSpPr/>
          <p:nvPr/>
        </p:nvCxnSpPr>
        <p:spPr>
          <a:xfrm flipH="1" rot="10800000">
            <a:off x="3042258" y="3331840"/>
            <a:ext cx="2768997" cy="61669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31"/>
          <p:cNvSpPr txBox="1"/>
          <p:nvPr/>
        </p:nvSpPr>
        <p:spPr>
          <a:xfrm>
            <a:off x="1028700" y="590550"/>
            <a:ext cx="849836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Conditional Flow Matching Model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9710" y="2969719"/>
            <a:ext cx="6288581" cy="628858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2"/>
          <p:cNvSpPr txBox="1"/>
          <p:nvPr/>
        </p:nvSpPr>
        <p:spPr>
          <a:xfrm>
            <a:off x="1562100" y="866775"/>
            <a:ext cx="13422789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ODE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-3592224" y="-3732007"/>
            <a:ext cx="8115300" cy="8115300"/>
          </a:xfrm>
          <a:custGeom>
            <a:rect b="b" l="l" r="r" t="t"/>
            <a:pathLst>
              <a:path extrusionOk="0"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33"/>
          <p:cNvSpPr/>
          <p:nvPr/>
        </p:nvSpPr>
        <p:spPr>
          <a:xfrm>
            <a:off x="15141576" y="510414"/>
            <a:ext cx="4932403" cy="10808055"/>
          </a:xfrm>
          <a:custGeom>
            <a:rect b="b" l="l" r="r" t="t"/>
            <a:pathLst>
              <a:path extrusionOk="0" h="10808055" w="4932403">
                <a:moveTo>
                  <a:pt x="0" y="0"/>
                </a:moveTo>
                <a:lnTo>
                  <a:pt x="4932403" y="0"/>
                </a:lnTo>
                <a:lnTo>
                  <a:pt x="4932403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33"/>
          <p:cNvSpPr/>
          <p:nvPr/>
        </p:nvSpPr>
        <p:spPr>
          <a:xfrm>
            <a:off x="13917121" y="4900273"/>
            <a:ext cx="8115300" cy="8115300"/>
          </a:xfrm>
          <a:custGeom>
            <a:rect b="b" l="l" r="r" t="t"/>
            <a:pathLst>
              <a:path extrusionOk="0"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60" name="Google Shape;460;p33"/>
          <p:cNvCxnSpPr/>
          <p:nvPr/>
        </p:nvCxnSpPr>
        <p:spPr>
          <a:xfrm>
            <a:off x="9148762" y="4306304"/>
            <a:ext cx="0" cy="1977861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33"/>
          <p:cNvSpPr txBox="1"/>
          <p:nvPr/>
        </p:nvSpPr>
        <p:spPr>
          <a:xfrm>
            <a:off x="2322294" y="4436098"/>
            <a:ext cx="5950492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Conditional Probability Path</a:t>
            </a:r>
            <a:endParaRPr/>
          </a:p>
        </p:txBody>
      </p:sp>
      <p:sp>
        <p:nvSpPr>
          <p:cNvPr id="462" name="Google Shape;462;p33"/>
          <p:cNvSpPr txBox="1"/>
          <p:nvPr/>
        </p:nvSpPr>
        <p:spPr>
          <a:xfrm>
            <a:off x="9777570" y="4374907"/>
            <a:ext cx="5950492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Marginal Probability Path</a:t>
            </a:r>
            <a:endParaRPr/>
          </a:p>
        </p:txBody>
      </p:sp>
      <p:sp>
        <p:nvSpPr>
          <p:cNvPr id="463" name="Google Shape;463;p33"/>
          <p:cNvSpPr txBox="1"/>
          <p:nvPr/>
        </p:nvSpPr>
        <p:spPr>
          <a:xfrm>
            <a:off x="1028700" y="942975"/>
            <a:ext cx="16230600" cy="26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Conditional vs Marginal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Probability Paths</a:t>
            </a:r>
            <a:endParaRPr/>
          </a:p>
        </p:txBody>
      </p:sp>
      <p:sp>
        <p:nvSpPr>
          <p:cNvPr id="464" name="Google Shape;464;p33"/>
          <p:cNvSpPr txBox="1"/>
          <p:nvPr/>
        </p:nvSpPr>
        <p:spPr>
          <a:xfrm>
            <a:off x="2908780" y="5176893"/>
            <a:ext cx="4777519" cy="181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transformation from a gaussian distribution to a single point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Hasfura, 2025</a:t>
            </a:r>
            <a:endParaRPr/>
          </a:p>
        </p:txBody>
      </p:sp>
      <p:sp>
        <p:nvSpPr>
          <p:cNvPr id="465" name="Google Shape;465;p33"/>
          <p:cNvSpPr txBox="1"/>
          <p:nvPr/>
        </p:nvSpPr>
        <p:spPr>
          <a:xfrm>
            <a:off x="10364057" y="5115703"/>
            <a:ext cx="4777519" cy="273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distribution that results from first sampling a z from p_data and then sampling from the CPP p_t(x|z).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Hasfura, 2025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6998415" y="6895685"/>
            <a:ext cx="4291170" cy="1212256"/>
          </a:xfrm>
          <a:custGeom>
            <a:rect b="b" l="l" r="r" t="t"/>
            <a:pathLst>
              <a:path extrusionOk="0" h="1212256" w="4291170">
                <a:moveTo>
                  <a:pt x="0" y="0"/>
                </a:moveTo>
                <a:lnTo>
                  <a:pt x="4291170" y="0"/>
                </a:lnTo>
                <a:lnTo>
                  <a:pt x="4291170" y="1212256"/>
                </a:lnTo>
                <a:lnTo>
                  <a:pt x="0" y="1212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33"/>
          <p:cNvSpPr txBox="1"/>
          <p:nvPr/>
        </p:nvSpPr>
        <p:spPr>
          <a:xfrm>
            <a:off x="6173516" y="8098416"/>
            <a:ext cx="5950492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</a:t>
            </a:r>
            <a:endParaRPr/>
          </a:p>
        </p:txBody>
      </p:sp>
      <p:sp>
        <p:nvSpPr>
          <p:cNvPr id="468" name="Google Shape;468;p33"/>
          <p:cNvSpPr txBox="1"/>
          <p:nvPr/>
        </p:nvSpPr>
        <p:spPr>
          <a:xfrm>
            <a:off x="4245403" y="8779136"/>
            <a:ext cx="9806719" cy="136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 global vector field by aggregating conditional probability paths to match the evolution of the marginal probability distribution over time.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/>
          <p:nvPr/>
        </p:nvSpPr>
        <p:spPr>
          <a:xfrm>
            <a:off x="-3592224" y="-3732007"/>
            <a:ext cx="8115300" cy="8115300"/>
          </a:xfrm>
          <a:custGeom>
            <a:rect b="b" l="l" r="r" t="t"/>
            <a:pathLst>
              <a:path extrusionOk="0"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34"/>
          <p:cNvSpPr/>
          <p:nvPr/>
        </p:nvSpPr>
        <p:spPr>
          <a:xfrm>
            <a:off x="13917121" y="4900273"/>
            <a:ext cx="8115300" cy="8115300"/>
          </a:xfrm>
          <a:custGeom>
            <a:rect b="b" l="l" r="r" t="t"/>
            <a:pathLst>
              <a:path extrusionOk="0"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79" name="Google Shape;479;p34"/>
          <p:cNvCxnSpPr/>
          <p:nvPr/>
        </p:nvCxnSpPr>
        <p:spPr>
          <a:xfrm>
            <a:off x="9267585" y="2846150"/>
            <a:ext cx="0" cy="1977861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34"/>
          <p:cNvSpPr txBox="1"/>
          <p:nvPr/>
        </p:nvSpPr>
        <p:spPr>
          <a:xfrm>
            <a:off x="0" y="2856217"/>
            <a:ext cx="5292891" cy="494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Probability Path</a:t>
            </a:r>
            <a:endParaRPr/>
          </a:p>
        </p:txBody>
      </p:sp>
      <p:sp>
        <p:nvSpPr>
          <p:cNvPr id="481" name="Google Shape;481;p34"/>
          <p:cNvSpPr txBox="1"/>
          <p:nvPr/>
        </p:nvSpPr>
        <p:spPr>
          <a:xfrm>
            <a:off x="12871638" y="2865742"/>
            <a:ext cx="5416362" cy="4946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Vector/Velocity Field</a:t>
            </a:r>
            <a:endParaRPr/>
          </a:p>
        </p:txBody>
      </p:sp>
      <p:sp>
        <p:nvSpPr>
          <p:cNvPr id="482" name="Google Shape;482;p34"/>
          <p:cNvSpPr txBox="1"/>
          <p:nvPr/>
        </p:nvSpPr>
        <p:spPr>
          <a:xfrm>
            <a:off x="1152285" y="942975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Confusing Terms</a:t>
            </a:r>
            <a:endParaRPr/>
          </a:p>
        </p:txBody>
      </p:sp>
      <p:sp>
        <p:nvSpPr>
          <p:cNvPr id="483" name="Google Shape;483;p34"/>
          <p:cNvSpPr txBox="1"/>
          <p:nvPr/>
        </p:nvSpPr>
        <p:spPr>
          <a:xfrm>
            <a:off x="521673" y="3507726"/>
            <a:ext cx="4249545" cy="2031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entire state of the latent variables’ probability distribution of changes at a point in time.</a:t>
            </a:r>
            <a:endParaRPr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ie. probability of leaf flowing in a direction</a:t>
            </a:r>
            <a:endParaRPr/>
          </a:p>
        </p:txBody>
      </p:sp>
      <p:sp>
        <p:nvSpPr>
          <p:cNvPr id="484" name="Google Shape;484;p34"/>
          <p:cNvSpPr txBox="1"/>
          <p:nvPr/>
        </p:nvSpPr>
        <p:spPr>
          <a:xfrm>
            <a:off x="13405481" y="3513177"/>
            <a:ext cx="4348677" cy="2503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6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this moment in time, a particle should move this fast in a specific direction.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6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ie. how fast we think and what direction we think a leaf will go in a creek</a:t>
            </a:r>
            <a:endParaRPr/>
          </a:p>
        </p:txBody>
      </p:sp>
      <p:sp>
        <p:nvSpPr>
          <p:cNvPr id="485" name="Google Shape;485;p34"/>
          <p:cNvSpPr/>
          <p:nvPr/>
        </p:nvSpPr>
        <p:spPr>
          <a:xfrm>
            <a:off x="5292891" y="2846150"/>
            <a:ext cx="7578747" cy="4784084"/>
          </a:xfrm>
          <a:custGeom>
            <a:rect b="b" l="l" r="r" t="t"/>
            <a:pathLst>
              <a:path extrusionOk="0" h="4784084" w="7578747">
                <a:moveTo>
                  <a:pt x="0" y="0"/>
                </a:moveTo>
                <a:lnTo>
                  <a:pt x="7578747" y="0"/>
                </a:lnTo>
                <a:lnTo>
                  <a:pt x="7578747" y="4784085"/>
                </a:lnTo>
                <a:lnTo>
                  <a:pt x="0" y="478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34"/>
          <p:cNvSpPr txBox="1"/>
          <p:nvPr/>
        </p:nvSpPr>
        <p:spPr>
          <a:xfrm>
            <a:off x="6168754" y="7848836"/>
            <a:ext cx="5950492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</a:t>
            </a:r>
            <a:endParaRPr/>
          </a:p>
        </p:txBody>
      </p:sp>
      <p:sp>
        <p:nvSpPr>
          <p:cNvPr id="487" name="Google Shape;487;p34"/>
          <p:cNvSpPr txBox="1"/>
          <p:nvPr/>
        </p:nvSpPr>
        <p:spPr>
          <a:xfrm>
            <a:off x="5916265" y="8586706"/>
            <a:ext cx="6331999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actual trajectory of x(t) over.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ie. actual path leaf flows down in creek</a:t>
            </a:r>
            <a:endParaRPr/>
          </a:p>
        </p:txBody>
      </p:sp>
      <p:sp>
        <p:nvSpPr>
          <p:cNvPr id="488" name="Google Shape;488;p34"/>
          <p:cNvSpPr txBox="1"/>
          <p:nvPr/>
        </p:nvSpPr>
        <p:spPr>
          <a:xfrm>
            <a:off x="8019878" y="3685456"/>
            <a:ext cx="2124773" cy="11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particles move out of an area, the density there must decrease.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If particles move in, the density increases.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5"/>
          <p:cNvSpPr txBox="1"/>
          <p:nvPr/>
        </p:nvSpPr>
        <p:spPr>
          <a:xfrm>
            <a:off x="9144000" y="1615656"/>
            <a:ext cx="7832252" cy="1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normalizing flow to change one distribution by modeling density distribution of latent variables and tracking distribution by predicting exact log probability.</a:t>
            </a:r>
            <a:endParaRPr/>
          </a:p>
        </p:txBody>
      </p:sp>
      <p:cxnSp>
        <p:nvCxnSpPr>
          <p:cNvPr id="498" name="Google Shape;498;p35"/>
          <p:cNvCxnSpPr/>
          <p:nvPr/>
        </p:nvCxnSpPr>
        <p:spPr>
          <a:xfrm rot="10800000">
            <a:off x="9144000" y="2898039"/>
            <a:ext cx="7478495" cy="0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35"/>
          <p:cNvCxnSpPr/>
          <p:nvPr/>
        </p:nvCxnSpPr>
        <p:spPr>
          <a:xfrm rot="10800000">
            <a:off x="9144000" y="8041929"/>
            <a:ext cx="7478495" cy="0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3028534"/>
            <a:ext cx="6475922" cy="65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 txBox="1"/>
          <p:nvPr/>
        </p:nvSpPr>
        <p:spPr>
          <a:xfrm>
            <a:off x="0" y="1270214"/>
            <a:ext cx="7661955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Related Works</a:t>
            </a:r>
            <a:endParaRPr/>
          </a:p>
        </p:txBody>
      </p:sp>
      <p:sp>
        <p:nvSpPr>
          <p:cNvPr id="502" name="Google Shape;502;p35"/>
          <p:cNvSpPr txBox="1"/>
          <p:nvPr/>
        </p:nvSpPr>
        <p:spPr>
          <a:xfrm>
            <a:off x="9144000" y="412331"/>
            <a:ext cx="7375813" cy="168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Variational Inference with Normalizing Flows (snapshots over time)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5"/>
          <p:cNvSpPr txBox="1"/>
          <p:nvPr/>
        </p:nvSpPr>
        <p:spPr>
          <a:xfrm>
            <a:off x="9144000" y="2950426"/>
            <a:ext cx="7375813" cy="168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Continuous-Time Flows for Efficient Inference and Density Estimation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9144000" y="4181627"/>
            <a:ext cx="7832252" cy="1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Replace discrete steps with continuous transformation using ordinary differential equations for more efficient probabilistic model &gt;&gt; exact path to get to next point</a:t>
            </a:r>
            <a:endParaRPr/>
          </a:p>
        </p:txBody>
      </p:sp>
      <p:sp>
        <p:nvSpPr>
          <p:cNvPr id="505" name="Google Shape;505;p35"/>
          <p:cNvSpPr txBox="1"/>
          <p:nvPr/>
        </p:nvSpPr>
        <p:spPr>
          <a:xfrm>
            <a:off x="9144000" y="5478297"/>
            <a:ext cx="7375813" cy="168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Score-Based Generative Modeling through Stochastic Differential Equations</a:t>
            </a:r>
            <a:endParaRPr/>
          </a:p>
        </p:txBody>
      </p:sp>
      <p:sp>
        <p:nvSpPr>
          <p:cNvPr id="506" name="Google Shape;506;p35"/>
          <p:cNvSpPr txBox="1"/>
          <p:nvPr/>
        </p:nvSpPr>
        <p:spPr>
          <a:xfrm>
            <a:off x="9144000" y="7140547"/>
            <a:ext cx="7832252" cy="772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 direction that we should denoise with scoring guidance using score function. Think diffusion in continuous time math.</a:t>
            </a:r>
            <a:endParaRPr/>
          </a:p>
        </p:txBody>
      </p:sp>
      <p:sp>
        <p:nvSpPr>
          <p:cNvPr id="507" name="Google Shape;507;p35"/>
          <p:cNvSpPr txBox="1"/>
          <p:nvPr/>
        </p:nvSpPr>
        <p:spPr>
          <a:xfrm>
            <a:off x="9144000" y="8160992"/>
            <a:ext cx="7375813" cy="111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Denoising Diffusion Probabilistic Models</a:t>
            </a:r>
            <a:endParaRPr/>
          </a:p>
        </p:txBody>
      </p:sp>
      <p:cxnSp>
        <p:nvCxnSpPr>
          <p:cNvPr id="508" name="Google Shape;508;p35"/>
          <p:cNvCxnSpPr/>
          <p:nvPr/>
        </p:nvCxnSpPr>
        <p:spPr>
          <a:xfrm rot="10800000">
            <a:off x="9497757" y="5425910"/>
            <a:ext cx="7478495" cy="0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35"/>
          <p:cNvSpPr txBox="1"/>
          <p:nvPr/>
        </p:nvSpPr>
        <p:spPr>
          <a:xfrm>
            <a:off x="9144000" y="9422737"/>
            <a:ext cx="7832252" cy="38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Gradually removing noise from image step by step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/>
          <p:nvPr/>
        </p:nvSpPr>
        <p:spPr>
          <a:xfrm>
            <a:off x="5310600" y="3656824"/>
            <a:ext cx="7408818" cy="5601476"/>
          </a:xfrm>
          <a:custGeom>
            <a:rect b="b" l="l" r="r" t="t"/>
            <a:pathLst>
              <a:path extrusionOk="0" h="5601476" w="7408818">
                <a:moveTo>
                  <a:pt x="0" y="0"/>
                </a:moveTo>
                <a:lnTo>
                  <a:pt x="7408818" y="0"/>
                </a:lnTo>
                <a:lnTo>
                  <a:pt x="7408818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6"/>
          <p:cNvSpPr txBox="1"/>
          <p:nvPr/>
        </p:nvSpPr>
        <p:spPr>
          <a:xfrm>
            <a:off x="1495871" y="159703"/>
            <a:ext cx="1529625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 Matching is now SoTA</a:t>
            </a:r>
            <a:endParaRPr/>
          </a:p>
        </p:txBody>
      </p:sp>
      <p:sp>
        <p:nvSpPr>
          <p:cNvPr id="520" name="Google Shape;520;p36"/>
          <p:cNvSpPr txBox="1"/>
          <p:nvPr/>
        </p:nvSpPr>
        <p:spPr>
          <a:xfrm>
            <a:off x="6824127" y="2207900"/>
            <a:ext cx="4059287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Stable Diffusion 3.5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Google Shape;529;p37"/>
          <p:cNvGraphicFramePr/>
          <p:nvPr/>
        </p:nvGraphicFramePr>
        <p:xfrm>
          <a:off x="8023860" y="189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{AE31D57D-3650-4C5F-B1CA-68148808D275}</a:tableStyleId>
              </a:tblPr>
              <a:tblGrid>
                <a:gridCol w="4694225"/>
                <a:gridCol w="4541200"/>
              </a:tblGrid>
              <a:tr h="110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4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Diffusion Models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5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4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Flow Matching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B5D"/>
                    </a:solidFill>
                  </a:tcPr>
                </a:tc>
              </a:tr>
              <a:tr h="205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Discrete time or stochastic differential equation-based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 vector field through regression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Gradually remove noise step by step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Push starting x0 to goal data distribution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4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Slow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(takes many steps, ie. 1000)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Efficient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(via ordinary differential equation solver)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37"/>
          <p:cNvSpPr txBox="1"/>
          <p:nvPr/>
        </p:nvSpPr>
        <p:spPr>
          <a:xfrm>
            <a:off x="1028700" y="2687431"/>
            <a:ext cx="5733350" cy="524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Matching’s Biggest Competitor</a:t>
            </a:r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1028700" y="8809990"/>
            <a:ext cx="5733350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Diffusion vs. Flow Matching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"/>
          <p:cNvSpPr txBox="1"/>
          <p:nvPr/>
        </p:nvSpPr>
        <p:spPr>
          <a:xfrm>
            <a:off x="1028700" y="1302034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Insights &amp; Retrospective</a:t>
            </a:r>
            <a:endParaRPr/>
          </a:p>
        </p:txBody>
      </p:sp>
      <p:sp>
        <p:nvSpPr>
          <p:cNvPr id="541" name="Google Shape;541;p38"/>
          <p:cNvSpPr txBox="1"/>
          <p:nvPr/>
        </p:nvSpPr>
        <p:spPr>
          <a:xfrm>
            <a:off x="1964874" y="3976999"/>
            <a:ext cx="6205955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Unifies with Diffusion Models</a:t>
            </a:r>
            <a:endParaRPr/>
          </a:p>
        </p:txBody>
      </p:sp>
      <p:sp>
        <p:nvSpPr>
          <p:cNvPr id="542" name="Google Shape;542;p38"/>
          <p:cNvSpPr txBox="1"/>
          <p:nvPr/>
        </p:nvSpPr>
        <p:spPr>
          <a:xfrm>
            <a:off x="2497658" y="6867909"/>
            <a:ext cx="5322035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Flexible Framework</a:t>
            </a:r>
            <a:endParaRPr/>
          </a:p>
        </p:txBody>
      </p:sp>
      <p:sp>
        <p:nvSpPr>
          <p:cNvPr id="543" name="Google Shape;543;p38"/>
          <p:cNvSpPr txBox="1"/>
          <p:nvPr/>
        </p:nvSpPr>
        <p:spPr>
          <a:xfrm>
            <a:off x="2497658" y="4648194"/>
            <a:ext cx="5322035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Diffusion could be equivalant to flow matching in certain instances.</a:t>
            </a:r>
            <a:endParaRPr/>
          </a:p>
        </p:txBody>
      </p:sp>
      <p:sp>
        <p:nvSpPr>
          <p:cNvPr id="544" name="Google Shape;544;p38"/>
          <p:cNvSpPr txBox="1"/>
          <p:nvPr/>
        </p:nvSpPr>
        <p:spPr>
          <a:xfrm>
            <a:off x="2497658" y="7538617"/>
            <a:ext cx="5322035" cy="181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encompass diffusion (learn denoising function), score-based models (diffusion model training on score function), and ODE-models</a:t>
            </a:r>
            <a:endParaRPr/>
          </a:p>
        </p:txBody>
      </p:sp>
      <p:sp>
        <p:nvSpPr>
          <p:cNvPr id="545" name="Google Shape;545;p38"/>
          <p:cNvSpPr txBox="1"/>
          <p:nvPr/>
        </p:nvSpPr>
        <p:spPr>
          <a:xfrm>
            <a:off x="10468307" y="3976999"/>
            <a:ext cx="5322035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Score Function Needed</a:t>
            </a:r>
            <a:endParaRPr/>
          </a:p>
        </p:txBody>
      </p:sp>
      <p:sp>
        <p:nvSpPr>
          <p:cNvPr id="546" name="Google Shape;546;p38"/>
          <p:cNvSpPr txBox="1"/>
          <p:nvPr/>
        </p:nvSpPr>
        <p:spPr>
          <a:xfrm>
            <a:off x="10468307" y="6867909"/>
            <a:ext cx="5322035" cy="1118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 == Next Big Thing</a:t>
            </a:r>
            <a:endParaRPr/>
          </a:p>
        </p:txBody>
      </p:sp>
      <p:sp>
        <p:nvSpPr>
          <p:cNvPr id="547" name="Google Shape;547;p38"/>
          <p:cNvSpPr txBox="1"/>
          <p:nvPr/>
        </p:nvSpPr>
        <p:spPr>
          <a:xfrm>
            <a:off x="10468307" y="4648194"/>
            <a:ext cx="5322035" cy="136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 training and stable. Not prone to mode collapse like GANS and faster than basic diffusion.</a:t>
            </a:r>
            <a:endParaRPr/>
          </a:p>
        </p:txBody>
      </p:sp>
      <p:sp>
        <p:nvSpPr>
          <p:cNvPr id="548" name="Google Shape;548;p38"/>
          <p:cNvSpPr txBox="1"/>
          <p:nvPr/>
        </p:nvSpPr>
        <p:spPr>
          <a:xfrm>
            <a:off x="10468307" y="8024879"/>
            <a:ext cx="5322035" cy="1362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 training and stable. Not prone to mode collapse like GANS and faster than basic diffusion.</a:t>
            </a:r>
            <a:endParaRPr/>
          </a:p>
        </p:txBody>
      </p:sp>
      <p:cxnSp>
        <p:nvCxnSpPr>
          <p:cNvPr id="549" name="Google Shape;549;p38"/>
          <p:cNvCxnSpPr/>
          <p:nvPr/>
        </p:nvCxnSpPr>
        <p:spPr>
          <a:xfrm rot="10800000">
            <a:off x="10117171" y="6110721"/>
            <a:ext cx="6024307" cy="0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38"/>
          <p:cNvCxnSpPr/>
          <p:nvPr/>
        </p:nvCxnSpPr>
        <p:spPr>
          <a:xfrm rot="10800000">
            <a:off x="2146521" y="6110721"/>
            <a:ext cx="6024307" cy="0"/>
          </a:xfrm>
          <a:prstGeom prst="straightConnector1">
            <a:avLst/>
          </a:prstGeom>
          <a:noFill/>
          <a:ln cap="rnd" cmpd="sng" w="9525">
            <a:solidFill>
              <a:srgbClr val="494F5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/>
        </p:nvSpPr>
        <p:spPr>
          <a:xfrm>
            <a:off x="6899593" y="4274503"/>
            <a:ext cx="4488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Kahoot</a:t>
            </a:r>
            <a:r>
              <a:rPr b="1" i="0" lang="en-US" sz="92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12754" l="0" r="0" t="12754"/>
          <a:stretch/>
        </p:blipFill>
        <p:spPr>
          <a:xfrm>
            <a:off x="0" y="-74561"/>
            <a:ext cx="18288000" cy="675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1028700" y="7290520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 – MNIST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1028700" y="8814223"/>
            <a:ext cx="16230600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numbers dataset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/>
          <p:nvPr/>
        </p:nvSpPr>
        <p:spPr>
          <a:xfrm>
            <a:off x="3164704" y="3496134"/>
            <a:ext cx="3294732" cy="3294732"/>
          </a:xfrm>
          <a:custGeom>
            <a:rect b="b" l="l" r="r" t="t"/>
            <a:pathLst>
              <a:path extrusionOk="0" h="3294732" w="3294732">
                <a:moveTo>
                  <a:pt x="0" y="0"/>
                </a:moveTo>
                <a:lnTo>
                  <a:pt x="3294732" y="0"/>
                </a:lnTo>
                <a:lnTo>
                  <a:pt x="3294732" y="3294732"/>
                </a:lnTo>
                <a:lnTo>
                  <a:pt x="0" y="3294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1" name="Google Shape;561;p40"/>
          <p:cNvSpPr/>
          <p:nvPr/>
        </p:nvSpPr>
        <p:spPr>
          <a:xfrm>
            <a:off x="11976732" y="3496134"/>
            <a:ext cx="3294732" cy="3294732"/>
          </a:xfrm>
          <a:custGeom>
            <a:rect b="b" l="l" r="r" t="t"/>
            <a:pathLst>
              <a:path extrusionOk="0" h="3294732" w="3294732">
                <a:moveTo>
                  <a:pt x="0" y="0"/>
                </a:moveTo>
                <a:lnTo>
                  <a:pt x="3294732" y="0"/>
                </a:lnTo>
                <a:lnTo>
                  <a:pt x="3294732" y="3294732"/>
                </a:lnTo>
                <a:lnTo>
                  <a:pt x="0" y="3294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p40"/>
          <p:cNvSpPr txBox="1"/>
          <p:nvPr/>
        </p:nvSpPr>
        <p:spPr>
          <a:xfrm>
            <a:off x="685681" y="159703"/>
            <a:ext cx="825277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Try it yourself!</a:t>
            </a:r>
            <a:endParaRPr/>
          </a:p>
        </p:txBody>
      </p:sp>
      <p:sp>
        <p:nvSpPr>
          <p:cNvPr id="563" name="Google Shape;563;p40"/>
          <p:cNvSpPr txBox="1"/>
          <p:nvPr/>
        </p:nvSpPr>
        <p:spPr>
          <a:xfrm>
            <a:off x="10847878" y="7157915"/>
            <a:ext cx="5552440" cy="161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</a:t>
            </a:r>
            <a:endParaRPr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CSC566-FM-Solution</a:t>
            </a:r>
            <a:endParaRPr/>
          </a:p>
        </p:txBody>
      </p:sp>
      <p:sp>
        <p:nvSpPr>
          <p:cNvPr id="564" name="Google Shape;564;p40"/>
          <p:cNvSpPr txBox="1"/>
          <p:nvPr/>
        </p:nvSpPr>
        <p:spPr>
          <a:xfrm>
            <a:off x="1841064" y="7157915"/>
            <a:ext cx="5942012" cy="161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</a:t>
            </a:r>
            <a:endParaRPr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9" u="sng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CSC566-FM-Notebook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0" y="4920561"/>
            <a:ext cx="18288000" cy="5366439"/>
          </a:xfrm>
          <a:custGeom>
            <a:rect b="b" l="l" r="r" t="t"/>
            <a:pathLst>
              <a:path extrusionOk="0" h="5366439" w="18288000">
                <a:moveTo>
                  <a:pt x="0" y="0"/>
                </a:moveTo>
                <a:lnTo>
                  <a:pt x="18288000" y="0"/>
                </a:lnTo>
                <a:lnTo>
                  <a:pt x="18288000" y="5366439"/>
                </a:lnTo>
                <a:lnTo>
                  <a:pt x="0" y="5366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542" l="0" r="0" t="-34542"/>
            </a:stretch>
          </a:blipFill>
          <a:ln>
            <a:noFill/>
          </a:ln>
        </p:spPr>
      </p:sp>
      <p:sp>
        <p:nvSpPr>
          <p:cNvPr id="570" name="Google Shape;570;p41"/>
          <p:cNvSpPr txBox="1"/>
          <p:nvPr/>
        </p:nvSpPr>
        <p:spPr>
          <a:xfrm>
            <a:off x="1468511" y="989597"/>
            <a:ext cx="14625413" cy="179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 Matching Q &amp; A</a:t>
            </a:r>
            <a:endParaRPr/>
          </a:p>
        </p:txBody>
      </p:sp>
      <p:sp>
        <p:nvSpPr>
          <p:cNvPr id="571" name="Google Shape;571;p41"/>
          <p:cNvSpPr txBox="1"/>
          <p:nvPr/>
        </p:nvSpPr>
        <p:spPr>
          <a:xfrm>
            <a:off x="1468511" y="2960727"/>
            <a:ext cx="11251416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Dylan, Hayley and Isaac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13659"/>
          <a:stretch/>
        </p:blipFill>
        <p:spPr>
          <a:xfrm>
            <a:off x="2628900" y="1590669"/>
            <a:ext cx="13030200" cy="710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9710" y="2969719"/>
            <a:ext cx="6288581" cy="62885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1562100" y="866775"/>
            <a:ext cx="13422789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Vector Fields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562100" y="2521409"/>
            <a:ext cx="7375813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representation of vectors of each point in space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653" y="3893977"/>
            <a:ext cx="10420695" cy="5364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1562100" y="866775"/>
            <a:ext cx="13422789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Vector Fields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1562100" y="2521409"/>
            <a:ext cx="7375813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real word representation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1781555" y="9239250"/>
            <a:ext cx="2572792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The Atlantic, Oct 29, 2012</a:t>
            </a:r>
            <a:r>
              <a:rPr b="0" i="0" lang="en-US" sz="999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Atlantic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>
            <a:off x="3771768" y="1664980"/>
            <a:ext cx="10744464" cy="6957040"/>
          </a:xfrm>
          <a:custGeom>
            <a:rect b="b" l="l" r="r" t="t"/>
            <a:pathLst>
              <a:path extrusionOk="0" h="6957040" w="10744464">
                <a:moveTo>
                  <a:pt x="0" y="0"/>
                </a:moveTo>
                <a:lnTo>
                  <a:pt x="10744464" y="0"/>
                </a:lnTo>
                <a:lnTo>
                  <a:pt x="10744464" y="6957040"/>
                </a:lnTo>
                <a:lnTo>
                  <a:pt x="0" y="6957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/>
          <p:nvPr/>
        </p:nvSpPr>
        <p:spPr>
          <a:xfrm>
            <a:off x="3924168" y="1817380"/>
            <a:ext cx="10744464" cy="6957040"/>
          </a:xfrm>
          <a:custGeom>
            <a:rect b="b" l="l" r="r" t="t"/>
            <a:pathLst>
              <a:path extrusionOk="0" h="6957040" w="10744464">
                <a:moveTo>
                  <a:pt x="0" y="0"/>
                </a:moveTo>
                <a:lnTo>
                  <a:pt x="10744464" y="0"/>
                </a:lnTo>
                <a:lnTo>
                  <a:pt x="10744464" y="6957040"/>
                </a:lnTo>
                <a:lnTo>
                  <a:pt x="0" y="6957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4897086" y="1404160"/>
            <a:ext cx="8493828" cy="7478681"/>
          </a:xfrm>
          <a:custGeom>
            <a:rect b="b" l="l" r="r" t="t"/>
            <a:pathLst>
              <a:path extrusionOk="0" h="7478681" w="8493828">
                <a:moveTo>
                  <a:pt x="0" y="0"/>
                </a:moveTo>
                <a:lnTo>
                  <a:pt x="8493828" y="0"/>
                </a:lnTo>
                <a:lnTo>
                  <a:pt x="8493828" y="7478680"/>
                </a:lnTo>
                <a:lnTo>
                  <a:pt x="0" y="7478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